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5" r:id="rId49"/>
    <p:sldId id="306" r:id="rId50"/>
    <p:sldId id="307" r:id="rId51"/>
    <p:sldId id="308" r:id="rId52"/>
    <p:sldId id="309" r:id="rId53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3" d="100"/>
          <a:sy n="113" d="100"/>
        </p:scale>
        <p:origin x="-1488" y="-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279E6-1554-4385-BB02-45E380C07078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1B6B1-A9AE-4237-A319-6AE6C87DC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701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5142E-3709-4539-9CC3-811DC603E550}" type="datetimeFigureOut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AABF-AB59-4E67-96B9-64F4E6A051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94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圓角矩形 12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2400300"/>
            <a:ext cx="6400800" cy="120015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EEFD-01FC-4CA2-BD74-36CCCFBC0FF7}" type="datetime1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932" y="1086978"/>
            <a:ext cx="9021537" cy="114551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2" y="1047540"/>
            <a:ext cx="9021537" cy="9043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2" y="2232487"/>
            <a:ext cx="9021537" cy="82899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129448"/>
            <a:ext cx="8229600" cy="1102519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12E3-8857-4AD7-A99A-0667859E3E30}" type="datetime1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11680" cy="4388644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05980"/>
            <a:ext cx="5562600" cy="438864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8979-BF8B-4989-A002-25C9B1656EA4}" type="datetime1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B92D-4A4F-4876-839A-F1AEA2C7126E}" type="datetime1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7772400" cy="3429000"/>
          </a:xfrm>
        </p:spPr>
        <p:txBody>
          <a:bodyPr vert="horz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圓角矩形 9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714376"/>
            <a:ext cx="7772400" cy="1021556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910953"/>
            <a:ext cx="7772400" cy="100369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FD41-B4F7-4E58-B256-5B966595D728}" type="datetime1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4629150"/>
            <a:ext cx="4000500" cy="3429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3" y="1782623"/>
            <a:ext cx="9013515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7" y="1756107"/>
            <a:ext cx="9013781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7" y="1851660"/>
            <a:ext cx="9014621" cy="3429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ECA35-9B0B-4496-A5DB-3F26A20D1E08}" type="datetime1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7C70-A986-4028-863B-E274C72A2832}" type="datetime1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2830-8D22-422E-98AD-875857926739}" type="datetime1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CD520-1B12-437C-980F-0E96A720116F}" type="datetime1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圓角矩形 8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200150"/>
            <a:ext cx="1905000" cy="337185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2FA8-52AD-49AF-B906-61572563BA56}" type="datetime1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200150"/>
            <a:ext cx="5715000" cy="337185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3675413"/>
            <a:ext cx="7315200" cy="391716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4084369"/>
            <a:ext cx="7315200" cy="51435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9383E-8BC2-4BE3-8B9E-58E3BF2D7A0F}" type="datetime1">
              <a:rPr lang="zh-TW" altLang="en-US" smtClean="0"/>
              <a:t>2018/9/9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4629150"/>
            <a:ext cx="3886200" cy="3429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3512666"/>
            <a:ext cx="9006840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9" y="3487856"/>
            <a:ext cx="9006639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1" y="3579919"/>
            <a:ext cx="9006637" cy="3660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9" y="50007"/>
            <a:ext cx="9001873" cy="3436144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205979"/>
            <a:ext cx="7772400" cy="85725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77724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4643437"/>
            <a:ext cx="2476500" cy="357188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3207E0F-5A01-4870-B39F-6251732AD787}" type="datetime1">
              <a:rPr lang="zh-TW" altLang="en-US" smtClean="0"/>
              <a:t>2018/9/9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ABE15265-90A7-4B83-8066-FD2AA295298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26.wdp"/><Relationship Id="rId7" Type="http://schemas.microsoft.com/office/2007/relationships/hdphoto" Target="../media/hdphoto2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27.wdp"/><Relationship Id="rId4" Type="http://schemas.openxmlformats.org/officeDocument/2006/relationships/image" Target="../media/image29.png"/><Relationship Id="rId9" Type="http://schemas.microsoft.com/office/2007/relationships/hdphoto" Target="../media/hdphoto29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8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2.wdp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6.wdp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4.wdp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導 論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altLang="zh-TW" dirty="0" smtClean="0"/>
              <a:t>Chapter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47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 </a:t>
            </a:r>
            <a:r>
              <a:rPr lang="zh-TW" altLang="en-US" dirty="0"/>
              <a:t>程式的效能分析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一個好的程式必須滿足以下的條件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執行</a:t>
            </a:r>
            <a:r>
              <a:rPr lang="zh-TW" altLang="en-US" dirty="0"/>
              <a:t>結果正確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可</a:t>
            </a:r>
            <a:r>
              <a:rPr lang="zh-TW" altLang="en-US" dirty="0"/>
              <a:t>維護性高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執行</a:t>
            </a:r>
            <a:r>
              <a:rPr lang="zh-TW" altLang="en-US" dirty="0"/>
              <a:t>效率</a:t>
            </a:r>
            <a:r>
              <a:rPr lang="zh-TW" altLang="en-US" dirty="0" smtClean="0"/>
              <a:t>高</a:t>
            </a:r>
            <a:endParaRPr lang="en-US" altLang="zh-TW" dirty="0" smtClean="0"/>
          </a:p>
          <a:p>
            <a:pPr marL="1371600" lvl="2" indent="-457200">
              <a:buFont typeface="+mj-lt"/>
              <a:buAutoNum type="arabicParenR"/>
            </a:pPr>
            <a:r>
              <a:rPr lang="zh-TW" altLang="en-US" dirty="0"/>
              <a:t>執行時間的</a:t>
            </a:r>
            <a:r>
              <a:rPr lang="zh-TW" altLang="en-US" dirty="0" smtClean="0"/>
              <a:t>長短</a:t>
            </a:r>
            <a:endParaRPr lang="en-US" altLang="zh-TW" dirty="0" smtClean="0"/>
          </a:p>
          <a:p>
            <a:pPr lvl="3"/>
            <a:r>
              <a:rPr lang="zh-TW" altLang="en-US" dirty="0"/>
              <a:t>編譯時間 </a:t>
            </a:r>
            <a:r>
              <a:rPr lang="en-US" altLang="zh-TW" dirty="0"/>
              <a:t>(compile time</a:t>
            </a:r>
            <a:r>
              <a:rPr lang="en-US" altLang="zh-TW" dirty="0" smtClean="0"/>
              <a:t>)(</a:t>
            </a:r>
            <a:r>
              <a:rPr lang="zh-TW" altLang="en-US" dirty="0" smtClean="0"/>
              <a:t>忽略不計</a:t>
            </a:r>
            <a:r>
              <a:rPr lang="en-US" altLang="zh-TW" dirty="0" smtClean="0"/>
              <a:t>)</a:t>
            </a:r>
          </a:p>
          <a:p>
            <a:pPr lvl="3"/>
            <a:r>
              <a:rPr lang="zh-TW" altLang="en-US" dirty="0"/>
              <a:t>執行時間 </a:t>
            </a:r>
            <a:r>
              <a:rPr lang="en-US" altLang="zh-TW" dirty="0"/>
              <a:t>(run time</a:t>
            </a:r>
            <a:r>
              <a:rPr lang="en-US" altLang="zh-TW" dirty="0" smtClean="0"/>
              <a:t>)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dirty="0" smtClean="0"/>
              <a:t>記憶體空間</a:t>
            </a:r>
            <a:r>
              <a:rPr lang="zh-TW" altLang="en-US" dirty="0"/>
              <a:t>的</a:t>
            </a:r>
            <a:r>
              <a:rPr lang="zh-TW" altLang="en-US" dirty="0" smtClean="0"/>
              <a:t>大小</a:t>
            </a:r>
            <a:endParaRPr lang="en-US" altLang="zh-TW" dirty="0" smtClean="0"/>
          </a:p>
          <a:p>
            <a:pPr lvl="3"/>
            <a:r>
              <a:rPr lang="zh-TW" altLang="en-US" dirty="0"/>
              <a:t>固定</a:t>
            </a:r>
            <a:r>
              <a:rPr lang="zh-TW" altLang="en-US" dirty="0" smtClean="0"/>
              <a:t>空間</a:t>
            </a:r>
            <a:endParaRPr lang="en-US" altLang="zh-TW" dirty="0" smtClean="0"/>
          </a:p>
          <a:p>
            <a:pPr lvl="3"/>
            <a:r>
              <a:rPr lang="zh-TW" altLang="en-US" dirty="0"/>
              <a:t>可變空間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9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 </a:t>
            </a:r>
            <a:r>
              <a:rPr lang="zh-TW" altLang="en-US" dirty="0"/>
              <a:t>程式的效能分析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1656"/>
            <a:ext cx="7886700" cy="15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1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 </a:t>
            </a:r>
            <a:r>
              <a:rPr lang="zh-TW" altLang="en-US" dirty="0"/>
              <a:t>程式的效能分析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504071"/>
            <a:ext cx="704850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 </a:t>
            </a:r>
            <a:r>
              <a:rPr lang="zh-TW" altLang="en-US" dirty="0"/>
              <a:t>程式的效能分析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66"/>
          <a:stretch/>
        </p:blipFill>
        <p:spPr bwMode="auto">
          <a:xfrm>
            <a:off x="539553" y="1545636"/>
            <a:ext cx="3946763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4121944"/>
            <a:ext cx="2552700" cy="102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50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 </a:t>
            </a:r>
            <a:r>
              <a:rPr lang="zh-TW" altLang="en-US" dirty="0"/>
              <a:t>程式的效能分析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437624"/>
            <a:ext cx="7105650" cy="3579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 </a:t>
            </a:r>
            <a:r>
              <a:rPr lang="zh-TW" altLang="en-US" dirty="0"/>
              <a:t>程式的效能分析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例題</a:t>
            </a:r>
            <a:r>
              <a:rPr lang="en-US" altLang="zh-TW" dirty="0"/>
              <a:t>2 </a:t>
            </a:r>
            <a:r>
              <a:rPr lang="zh-TW" altLang="en-US" dirty="0"/>
              <a:t>中函數</a:t>
            </a:r>
            <a:r>
              <a:rPr lang="en-US" altLang="zh-TW" dirty="0" err="1"/>
              <a:t>fn1</a:t>
            </a:r>
            <a:r>
              <a:rPr lang="en-US" altLang="zh-TW" dirty="0"/>
              <a:t> </a:t>
            </a:r>
            <a:r>
              <a:rPr lang="zh-TW" altLang="en-US" dirty="0"/>
              <a:t>的執行時間將與</a:t>
            </a:r>
            <a:r>
              <a:rPr lang="en-US" altLang="zh-TW" i="1" dirty="0"/>
              <a:t>n </a:t>
            </a:r>
            <a:r>
              <a:rPr lang="zh-TW" altLang="en-US" dirty="0"/>
              <a:t>值的大小</a:t>
            </a:r>
            <a:r>
              <a:rPr lang="zh-TW" altLang="en-US" dirty="0" smtClean="0"/>
              <a:t>成正比</a:t>
            </a:r>
            <a:endParaRPr lang="en-US" altLang="zh-TW" dirty="0" smtClean="0"/>
          </a:p>
          <a:p>
            <a:r>
              <a:rPr lang="zh-TW" altLang="en-US" dirty="0" smtClean="0"/>
              <a:t>函數 </a:t>
            </a:r>
            <a:r>
              <a:rPr lang="en-US" altLang="zh-TW" dirty="0" err="1" smtClean="0"/>
              <a:t>fn2</a:t>
            </a:r>
            <a:r>
              <a:rPr lang="en-US" altLang="zh-TW" dirty="0" smtClean="0"/>
              <a:t> </a:t>
            </a:r>
            <a:r>
              <a:rPr lang="zh-TW" altLang="en-US" dirty="0"/>
              <a:t>執行的時間將與</a:t>
            </a:r>
            <a:r>
              <a:rPr lang="en-US" altLang="zh-TW" i="1" dirty="0"/>
              <a:t>n </a:t>
            </a:r>
            <a:r>
              <a:rPr lang="zh-TW" altLang="en-US" dirty="0"/>
              <a:t>值大小無關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69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1-3-1 </a:t>
            </a:r>
            <a:r>
              <a:rPr lang="zh-TW" altLang="en-US" dirty="0"/>
              <a:t>頻率計數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4" y="1785938"/>
            <a:ext cx="84105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5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1-3-1 </a:t>
            </a:r>
            <a:r>
              <a:rPr lang="zh-TW" altLang="en-US" dirty="0"/>
              <a:t>頻率計數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491630"/>
            <a:ext cx="5886450" cy="335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37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1-3-1 </a:t>
            </a:r>
            <a:r>
              <a:rPr lang="zh-TW" altLang="en-US" dirty="0"/>
              <a:t>頻率計數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031360" y="1539589"/>
            <a:ext cx="7115175" cy="3300413"/>
            <a:chOff x="1031359" y="1844824"/>
            <a:chExt cx="7115175" cy="440055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59" y="1844824"/>
              <a:ext cx="7115175" cy="105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488" y="2902099"/>
              <a:ext cx="6677025" cy="3343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44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1-3-1 </a:t>
            </a:r>
            <a:r>
              <a:rPr lang="zh-TW" altLang="en-US" dirty="0"/>
              <a:t>頻率計數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35944"/>
            <a:ext cx="7886700" cy="147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1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計算機科學家維爾特 </a:t>
            </a:r>
            <a:r>
              <a:rPr lang="en-US" altLang="zh-TW" dirty="0"/>
              <a:t>(</a:t>
            </a:r>
            <a:r>
              <a:rPr lang="en-US" altLang="zh-TW" dirty="0" err="1"/>
              <a:t>Niklaus</a:t>
            </a:r>
            <a:r>
              <a:rPr lang="en-US" altLang="zh-TW" dirty="0"/>
              <a:t> </a:t>
            </a:r>
            <a:r>
              <a:rPr lang="en-US" altLang="zh-TW" dirty="0" smtClean="0"/>
              <a:t>Wirth,</a:t>
            </a:r>
            <a:r>
              <a:rPr lang="zh-TW" altLang="en-US" dirty="0" smtClean="0"/>
              <a:t> </a:t>
            </a:r>
            <a:r>
              <a:rPr lang="en-US" altLang="zh-TW" dirty="0" smtClean="0"/>
              <a:t>1934/2/15</a:t>
            </a:r>
            <a:r>
              <a:rPr lang="en-US" altLang="zh-TW" dirty="0"/>
              <a:t>~) </a:t>
            </a:r>
            <a:r>
              <a:rPr lang="zh-TW" altLang="en-US" dirty="0"/>
              <a:t>於</a:t>
            </a:r>
            <a:r>
              <a:rPr lang="en-US" altLang="zh-TW" dirty="0"/>
              <a:t>1975 </a:t>
            </a:r>
            <a:r>
              <a:rPr lang="zh-TW" altLang="en-US" dirty="0"/>
              <a:t>年寫了一本書， 書名為 “</a:t>
            </a:r>
            <a:r>
              <a:rPr lang="en-US" altLang="zh-TW" i="1" dirty="0"/>
              <a:t>Algorithms </a:t>
            </a:r>
            <a:r>
              <a:rPr lang="en-US" altLang="zh-TW" dirty="0"/>
              <a:t>+ </a:t>
            </a:r>
            <a:r>
              <a:rPr lang="en-US" altLang="zh-TW" i="1" dirty="0" smtClean="0"/>
              <a:t>Data</a:t>
            </a:r>
            <a:r>
              <a:rPr lang="zh-TW" altLang="en-US" i="1" dirty="0" smtClean="0"/>
              <a:t> </a:t>
            </a:r>
            <a:r>
              <a:rPr lang="en-US" altLang="zh-TW" i="1" dirty="0" smtClean="0"/>
              <a:t>Structures </a:t>
            </a:r>
            <a:r>
              <a:rPr lang="en-US" altLang="zh-TW" dirty="0"/>
              <a:t>= </a:t>
            </a:r>
            <a:r>
              <a:rPr lang="en-US" altLang="zh-TW" i="1" dirty="0"/>
              <a:t>Programs</a:t>
            </a:r>
            <a:r>
              <a:rPr lang="en-US" altLang="zh-TW" dirty="0"/>
              <a:t>” ( </a:t>
            </a:r>
            <a:r>
              <a:rPr lang="zh-TW" altLang="en-US" dirty="0"/>
              <a:t>演算法 </a:t>
            </a:r>
            <a:r>
              <a:rPr lang="en-US" altLang="zh-TW" dirty="0"/>
              <a:t>+ </a:t>
            </a:r>
            <a:r>
              <a:rPr lang="zh-TW" altLang="en-US" dirty="0"/>
              <a:t>資料結構 </a:t>
            </a:r>
            <a:r>
              <a:rPr lang="en-US" altLang="zh-TW" dirty="0"/>
              <a:t>= </a:t>
            </a:r>
            <a:r>
              <a:rPr lang="zh-TW" altLang="en-US" dirty="0"/>
              <a:t>程式 </a:t>
            </a:r>
            <a:r>
              <a:rPr lang="en-US" altLang="zh-TW" dirty="0"/>
              <a:t>)</a:t>
            </a:r>
            <a:r>
              <a:rPr lang="zh-TW" altLang="en-US" dirty="0"/>
              <a:t>，由此可知</a:t>
            </a:r>
            <a:r>
              <a:rPr lang="zh-TW" altLang="en-US" dirty="0" smtClean="0"/>
              <a:t>任何</a:t>
            </a:r>
            <a:r>
              <a:rPr lang="zh-TW" altLang="en-US" dirty="0"/>
              <a:t>一個程式設計師必須有資料結構的基礎，才能撰寫出優良的程式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9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1-3-1 </a:t>
            </a:r>
            <a:r>
              <a:rPr lang="zh-TW" altLang="en-US" dirty="0"/>
              <a:t>頻率計數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80"/>
          <a:stretch/>
        </p:blipFill>
        <p:spPr bwMode="auto">
          <a:xfrm>
            <a:off x="1604964" y="1121682"/>
            <a:ext cx="5934075" cy="398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9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1-3-1 </a:t>
            </a:r>
            <a:r>
              <a:rPr lang="zh-TW" altLang="en-US" dirty="0"/>
              <a:t>頻率計數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實際上</a:t>
            </a:r>
            <a:r>
              <a:rPr lang="en-US" altLang="zh-TW" dirty="0"/>
              <a:t>for </a:t>
            </a:r>
            <a:r>
              <a:rPr lang="zh-TW" altLang="en-US" dirty="0"/>
              <a:t>敘述是由三個敘述組合而成，如下語法所示：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9" y="2046685"/>
            <a:ext cx="7058025" cy="105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91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1-3-1 </a:t>
            </a:r>
            <a:r>
              <a:rPr lang="zh-TW" altLang="en-US" dirty="0"/>
              <a:t>頻率計數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491630"/>
            <a:ext cx="4400550" cy="322897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1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程式的效率以頻率計數的級數 </a:t>
            </a:r>
            <a:r>
              <a:rPr lang="en-US" altLang="zh-TW" dirty="0"/>
              <a:t>(order</a:t>
            </a:r>
            <a:r>
              <a:rPr lang="en-US" altLang="zh-TW" dirty="0" smtClean="0"/>
              <a:t>)</a:t>
            </a:r>
            <a:r>
              <a:rPr lang="zh-TW" altLang="en-US" dirty="0" smtClean="0"/>
              <a:t>分級</a:t>
            </a:r>
            <a:r>
              <a:rPr lang="zh-TW" altLang="en-US" dirty="0"/>
              <a:t>描述，稱為</a:t>
            </a:r>
            <a:r>
              <a:rPr lang="zh-TW" altLang="en-US" b="1" dirty="0"/>
              <a:t>時間複雜度 </a:t>
            </a:r>
            <a:r>
              <a:rPr lang="en-US" altLang="zh-TW" dirty="0"/>
              <a:t>(time complexity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分為最佳、平均與最壞</a:t>
            </a:r>
            <a:r>
              <a:rPr lang="zh-TW" altLang="en-US" dirty="0" smtClean="0"/>
              <a:t>時間複雜</a:t>
            </a:r>
            <a:r>
              <a:rPr lang="zh-TW" altLang="en-US" dirty="0"/>
              <a:t>度三</a:t>
            </a:r>
            <a:r>
              <a:rPr lang="zh-TW" altLang="en-US" dirty="0" smtClean="0"/>
              <a:t>種</a:t>
            </a:r>
            <a:endParaRPr lang="en-US" altLang="zh-TW" dirty="0" smtClean="0"/>
          </a:p>
          <a:p>
            <a:r>
              <a:rPr lang="zh-TW" altLang="en-US" dirty="0"/>
              <a:t>分別以符號</a:t>
            </a:r>
            <a:r>
              <a:rPr lang="en-US" altLang="zh-TW" dirty="0"/>
              <a:t>Ω </a:t>
            </a:r>
            <a:r>
              <a:rPr lang="zh-TW" altLang="en-US" dirty="0"/>
              <a:t>、</a:t>
            </a:r>
            <a:r>
              <a:rPr lang="en-US" altLang="zh-TW" dirty="0"/>
              <a:t>Θ </a:t>
            </a:r>
            <a:r>
              <a:rPr lang="zh-TW" altLang="en-US" dirty="0"/>
              <a:t>與</a:t>
            </a:r>
            <a:r>
              <a:rPr lang="en-US" altLang="zh-TW" i="1" dirty="0"/>
              <a:t>O </a:t>
            </a:r>
            <a:r>
              <a:rPr lang="zh-TW" altLang="en-US" dirty="0"/>
              <a:t>來表示，但是本書中則皆</a:t>
            </a:r>
            <a:r>
              <a:rPr lang="zh-TW" altLang="en-US" dirty="0" smtClean="0"/>
              <a:t>以 </a:t>
            </a:r>
            <a:r>
              <a:rPr lang="en-US" altLang="zh-TW" i="1" dirty="0" smtClean="0"/>
              <a:t>O </a:t>
            </a:r>
            <a:r>
              <a:rPr lang="zh-TW" altLang="en-US" dirty="0"/>
              <a:t>符號來表示時間複雜度。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3238116"/>
            <a:ext cx="4760565" cy="181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68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599642"/>
            <a:ext cx="5981700" cy="3128963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當資料量</a:t>
            </a:r>
            <a:r>
              <a:rPr lang="en-US" altLang="zh-TW" i="1" dirty="0"/>
              <a:t>n </a:t>
            </a:r>
            <a:r>
              <a:rPr lang="en-US" altLang="zh-TW" dirty="0"/>
              <a:t>&gt; </a:t>
            </a:r>
            <a:r>
              <a:rPr lang="en-US" altLang="zh-TW" i="1" dirty="0" err="1"/>
              <a:t>n</a:t>
            </a:r>
            <a:r>
              <a:rPr lang="en-US" altLang="zh-TW" baseline="-25000" dirty="0" err="1"/>
              <a:t>0</a:t>
            </a:r>
            <a:r>
              <a:rPr lang="en-US" altLang="zh-TW" dirty="0"/>
              <a:t> </a:t>
            </a:r>
            <a:r>
              <a:rPr lang="zh-TW" altLang="en-US" dirty="0"/>
              <a:t>時，</a:t>
            </a:r>
            <a:r>
              <a:rPr lang="en-US" altLang="zh-TW" i="1" dirty="0"/>
              <a:t>cg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</a:t>
            </a:r>
            <a:r>
              <a:rPr lang="zh-TW" altLang="en-US" dirty="0"/>
              <a:t>為</a:t>
            </a:r>
            <a:r>
              <a:rPr lang="en-US" altLang="zh-TW" i="1" dirty="0"/>
              <a:t>f 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</a:t>
            </a:r>
            <a:r>
              <a:rPr lang="zh-TW" altLang="en-US" dirty="0"/>
              <a:t>的上限， </a:t>
            </a:r>
            <a:r>
              <a:rPr lang="en-US" altLang="zh-TW" i="1" dirty="0"/>
              <a:t>f 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</a:t>
            </a:r>
            <a:r>
              <a:rPr lang="zh-TW" altLang="en-US" dirty="0"/>
              <a:t>的</a:t>
            </a:r>
            <a:r>
              <a:rPr lang="zh-TW" altLang="en-US" dirty="0" smtClean="0"/>
              <a:t>執行時間永遠</a:t>
            </a:r>
            <a:r>
              <a:rPr lang="zh-TW" altLang="en-US" dirty="0"/>
              <a:t>比</a:t>
            </a:r>
            <a:r>
              <a:rPr lang="en-US" altLang="zh-TW" i="1" dirty="0"/>
              <a:t>cg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</a:t>
            </a:r>
            <a:r>
              <a:rPr lang="zh-TW" altLang="en-US" dirty="0"/>
              <a:t>好，此時</a:t>
            </a:r>
            <a:r>
              <a:rPr lang="en-US" altLang="zh-TW" i="1" dirty="0"/>
              <a:t>f 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</a:t>
            </a:r>
            <a:r>
              <a:rPr lang="zh-TW" altLang="en-US" dirty="0"/>
              <a:t>的最壞時間複雜度為</a:t>
            </a:r>
            <a:r>
              <a:rPr lang="en-US" altLang="zh-TW" i="1" dirty="0"/>
              <a:t>O</a:t>
            </a:r>
            <a:r>
              <a:rPr lang="en-US" altLang="zh-TW" dirty="0"/>
              <a:t>(</a:t>
            </a:r>
            <a:r>
              <a:rPr lang="en-US" altLang="zh-TW" i="1" dirty="0"/>
              <a:t>g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)) = </a:t>
            </a:r>
            <a:r>
              <a:rPr lang="en-US" altLang="zh-TW" i="1" dirty="0"/>
              <a:t>O</a:t>
            </a:r>
            <a:r>
              <a:rPr lang="en-US" altLang="zh-TW" dirty="0"/>
              <a:t>(</a:t>
            </a:r>
            <a:r>
              <a:rPr lang="en-US" altLang="zh-TW" i="1" dirty="0" err="1"/>
              <a:t>n</a:t>
            </a:r>
            <a:r>
              <a:rPr lang="en-US" altLang="zh-TW" baseline="30000" dirty="0" err="1"/>
              <a:t>2</a:t>
            </a:r>
            <a:r>
              <a:rPr lang="en-US" altLang="zh-TW" dirty="0"/>
              <a:t> )</a:t>
            </a:r>
            <a:r>
              <a:rPr lang="zh-TW" altLang="en-US" dirty="0"/>
              <a:t>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44" y="2392068"/>
            <a:ext cx="5282952" cy="2733928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4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70" y="1653649"/>
            <a:ext cx="5678663" cy="3062186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9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869672"/>
            <a:ext cx="7753350" cy="2414588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7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060" y="961002"/>
            <a:ext cx="5935300" cy="406409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65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761660"/>
            <a:ext cx="842010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21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 </a:t>
            </a:r>
            <a:r>
              <a:rPr lang="zh-TW" altLang="en-US" dirty="0" smtClean="0"/>
              <a:t>資料結構的定義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計算機系統中資料的組織方式及存取運算</a:t>
            </a:r>
            <a:r>
              <a:rPr lang="zh-TW" altLang="en-US" dirty="0" smtClean="0"/>
              <a:t>方法</a:t>
            </a:r>
            <a:endParaRPr lang="en-US" altLang="zh-TW" dirty="0" smtClean="0"/>
          </a:p>
          <a:p>
            <a:r>
              <a:rPr lang="zh-TW" altLang="en-US" dirty="0"/>
              <a:t>探討如何將資料有系統</a:t>
            </a:r>
            <a:r>
              <a:rPr lang="zh-TW" altLang="en-US" dirty="0" smtClean="0"/>
              <a:t>地安排</a:t>
            </a:r>
            <a:r>
              <a:rPr lang="zh-TW" altLang="en-US" dirty="0"/>
              <a:t>組織，配合適當的演算法以達到最佳化的處理結果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設計製作資料結構時主要考量下列事項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如何</a:t>
            </a:r>
            <a:r>
              <a:rPr lang="zh-TW" altLang="en-US" b="1" dirty="0"/>
              <a:t>產製</a:t>
            </a:r>
            <a:r>
              <a:rPr lang="zh-TW" altLang="en-US" sz="2600" dirty="0"/>
              <a:t> </a:t>
            </a:r>
            <a:r>
              <a:rPr lang="en-US" altLang="zh-TW" dirty="0"/>
              <a:t>(create) </a:t>
            </a:r>
            <a:r>
              <a:rPr lang="zh-TW" altLang="en-US" dirty="0"/>
              <a:t>所需的儲存結構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如何</a:t>
            </a:r>
            <a:r>
              <a:rPr lang="zh-TW" altLang="en-US" dirty="0"/>
              <a:t>將資料</a:t>
            </a:r>
            <a:r>
              <a:rPr lang="zh-TW" altLang="en-US" b="1" dirty="0"/>
              <a:t>儲存</a:t>
            </a:r>
            <a:r>
              <a:rPr lang="zh-TW" altLang="en-US" sz="2600" dirty="0"/>
              <a:t> </a:t>
            </a:r>
            <a:r>
              <a:rPr lang="en-US" altLang="zh-TW" dirty="0"/>
              <a:t>(store) </a:t>
            </a:r>
            <a:r>
              <a:rPr lang="zh-TW" altLang="en-US" dirty="0"/>
              <a:t>於此結構中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如何</a:t>
            </a:r>
            <a:r>
              <a:rPr lang="zh-TW" altLang="en-US" dirty="0"/>
              <a:t>於此結構中</a:t>
            </a:r>
            <a:r>
              <a:rPr lang="zh-TW" altLang="en-US" b="1" dirty="0"/>
              <a:t>取出</a:t>
            </a:r>
            <a:r>
              <a:rPr lang="zh-TW" altLang="en-US" sz="2600" dirty="0"/>
              <a:t> </a:t>
            </a:r>
            <a:r>
              <a:rPr lang="en-US" altLang="zh-TW" dirty="0"/>
              <a:t>(retrieve) </a:t>
            </a:r>
            <a:r>
              <a:rPr lang="zh-TW" altLang="en-US" dirty="0"/>
              <a:t>需要的資料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此</a:t>
            </a:r>
            <a:r>
              <a:rPr lang="zh-TW" altLang="en-US" dirty="0"/>
              <a:t>資料結構將會有哪些</a:t>
            </a:r>
            <a:r>
              <a:rPr lang="zh-TW" altLang="en-US" b="1" dirty="0"/>
              <a:t>運算</a:t>
            </a:r>
            <a:r>
              <a:rPr lang="zh-TW" altLang="en-US" sz="2600" dirty="0"/>
              <a:t> </a:t>
            </a:r>
            <a:r>
              <a:rPr lang="en-US" altLang="zh-TW" dirty="0"/>
              <a:t>(operator)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93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4" y="1599642"/>
            <a:ext cx="7724775" cy="321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1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23889" y="1545636"/>
            <a:ext cx="7896225" cy="2894335"/>
            <a:chOff x="623888" y="2060848"/>
            <a:chExt cx="7896225" cy="3859113"/>
          </a:xfrm>
        </p:grpSpPr>
        <p:grpSp>
          <p:nvGrpSpPr>
            <p:cNvPr id="4" name="群組 3"/>
            <p:cNvGrpSpPr/>
            <p:nvPr/>
          </p:nvGrpSpPr>
          <p:grpSpPr>
            <a:xfrm>
              <a:off x="623888" y="2060848"/>
              <a:ext cx="7896225" cy="3859113"/>
              <a:chOff x="623888" y="2060848"/>
              <a:chExt cx="7896225" cy="3859113"/>
            </a:xfrm>
          </p:grpSpPr>
          <p:pic>
            <p:nvPicPr>
              <p:cNvPr id="921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888" y="2060848"/>
                <a:ext cx="7896225" cy="2438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219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888" y="4653136"/>
                <a:ext cx="3381375" cy="1266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221" name="Picture 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6950" y="4738861"/>
                <a:ext cx="3228975" cy="1181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3280048"/>
              <a:ext cx="3590925" cy="1181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1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85697"/>
            <a:ext cx="7858125" cy="1564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4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45636"/>
            <a:ext cx="6553200" cy="318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6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364457"/>
            <a:ext cx="7086600" cy="3779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50" y="1935658"/>
            <a:ext cx="7372350" cy="15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49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614171"/>
            <a:ext cx="66294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4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61661"/>
            <a:ext cx="7258050" cy="250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94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4" y="1599642"/>
            <a:ext cx="6581775" cy="3093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3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576264" y="1545636"/>
            <a:ext cx="7991475" cy="3175073"/>
            <a:chOff x="576263" y="2060848"/>
            <a:chExt cx="7991475" cy="423343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63" y="2060848"/>
              <a:ext cx="7991475" cy="293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5084603"/>
              <a:ext cx="5429250" cy="1209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2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資料結構的定義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一般常見的基本資料結構有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/>
              <a:t>陣 列 </a:t>
            </a:r>
            <a:r>
              <a:rPr lang="en-US" altLang="zh-TW" dirty="0"/>
              <a:t>(Array)</a:t>
            </a:r>
          </a:p>
          <a:p>
            <a:pPr lvl="1"/>
            <a:r>
              <a:rPr lang="zh-TW" altLang="en-US" dirty="0"/>
              <a:t>堆 疊 </a:t>
            </a:r>
            <a:r>
              <a:rPr lang="en-US" altLang="zh-TW" dirty="0"/>
              <a:t>(Stack)</a:t>
            </a:r>
          </a:p>
          <a:p>
            <a:pPr lvl="1"/>
            <a:r>
              <a:rPr lang="zh-TW" altLang="en-US" dirty="0"/>
              <a:t>佇 列 </a:t>
            </a:r>
            <a:r>
              <a:rPr lang="en-US" altLang="zh-TW" dirty="0"/>
              <a:t>(Queue)</a:t>
            </a:r>
          </a:p>
          <a:p>
            <a:pPr lvl="1"/>
            <a:r>
              <a:rPr lang="zh-TW" altLang="en-US" dirty="0"/>
              <a:t>鏈結串列 </a:t>
            </a:r>
            <a:r>
              <a:rPr lang="en-US" altLang="zh-TW" dirty="0"/>
              <a:t>(Linked list)</a:t>
            </a:r>
          </a:p>
          <a:p>
            <a:pPr lvl="1"/>
            <a:r>
              <a:rPr lang="zh-TW" altLang="en-US" dirty="0"/>
              <a:t>樹狀結構 </a:t>
            </a:r>
            <a:r>
              <a:rPr lang="en-US" altLang="zh-TW" dirty="0"/>
              <a:t>(Tree)</a:t>
            </a:r>
          </a:p>
          <a:p>
            <a:pPr lvl="1"/>
            <a:r>
              <a:rPr lang="zh-TW" altLang="en-US" dirty="0"/>
              <a:t>圖形結構 </a:t>
            </a:r>
            <a:r>
              <a:rPr lang="en-US" altLang="zh-TW" dirty="0"/>
              <a:t>(Graph)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98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9" y="1761660"/>
            <a:ext cx="7172325" cy="278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2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815666"/>
            <a:ext cx="8401050" cy="244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73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91630"/>
            <a:ext cx="7315200" cy="159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4" y="3097419"/>
            <a:ext cx="7191375" cy="1664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914400" y="1515712"/>
            <a:ext cx="7315200" cy="3270284"/>
            <a:chOff x="914400" y="1960030"/>
            <a:chExt cx="7315200" cy="436037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960030"/>
              <a:ext cx="7315200" cy="2124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313" y="4101083"/>
              <a:ext cx="7191375" cy="2219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99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61660"/>
            <a:ext cx="7696200" cy="2093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6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9" y="1653648"/>
            <a:ext cx="6829425" cy="275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7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204914" y="1584934"/>
            <a:ext cx="6734175" cy="3147056"/>
            <a:chOff x="1204913" y="1988840"/>
            <a:chExt cx="6734175" cy="419607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350" y="3775089"/>
              <a:ext cx="6591300" cy="2409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913" y="1988840"/>
              <a:ext cx="6734175" cy="1771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07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761660"/>
            <a:ext cx="672465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84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9" y="1383618"/>
            <a:ext cx="6867525" cy="3607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07654"/>
            <a:ext cx="838200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7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977684"/>
            <a:ext cx="70675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35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演算法的定義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指在有限</a:t>
            </a:r>
            <a:r>
              <a:rPr lang="zh-TW" altLang="en-US" dirty="0" smtClean="0"/>
              <a:t>步驟內</a:t>
            </a:r>
            <a:r>
              <a:rPr lang="zh-TW" altLang="en-US" dirty="0"/>
              <a:t>解決問題的方法或程序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/>
              <a:t>Donald E. </a:t>
            </a:r>
            <a:r>
              <a:rPr lang="en-US" altLang="zh-TW" dirty="0" smtClean="0"/>
              <a:t>Knuth </a:t>
            </a:r>
            <a:r>
              <a:rPr lang="zh-TW" altLang="en-US" dirty="0" smtClean="0"/>
              <a:t>提出</a:t>
            </a:r>
            <a:r>
              <a:rPr lang="zh-TW" altLang="en-US" dirty="0"/>
              <a:t>五個基本要素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b="1" dirty="0" smtClean="0"/>
              <a:t>輸入</a:t>
            </a:r>
            <a:r>
              <a:rPr lang="zh-TW" altLang="en-US" b="1" dirty="0"/>
              <a:t>指令 </a:t>
            </a:r>
            <a:r>
              <a:rPr lang="en-US" altLang="zh-TW" b="1" dirty="0"/>
              <a:t>(input)</a:t>
            </a:r>
            <a:r>
              <a:rPr lang="zh-TW" altLang="en-US" b="1" dirty="0"/>
              <a:t>：</a:t>
            </a:r>
            <a:r>
              <a:rPr lang="zh-TW" altLang="en-US" dirty="0"/>
              <a:t>必須有零個或一個以上的輸入資料。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b="1" dirty="0" smtClean="0"/>
              <a:t>輸出</a:t>
            </a:r>
            <a:r>
              <a:rPr lang="zh-TW" altLang="en-US" b="1" dirty="0"/>
              <a:t>指令 </a:t>
            </a:r>
            <a:r>
              <a:rPr lang="en-US" altLang="zh-TW" b="1" dirty="0"/>
              <a:t>(output)</a:t>
            </a:r>
            <a:r>
              <a:rPr lang="zh-TW" altLang="en-US" b="1" dirty="0"/>
              <a:t>：</a:t>
            </a:r>
            <a:r>
              <a:rPr lang="zh-TW" altLang="en-US" dirty="0"/>
              <a:t>至少一個或一個以上的結果輸出。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b="1" dirty="0" smtClean="0"/>
              <a:t>明確</a:t>
            </a:r>
            <a:r>
              <a:rPr lang="zh-TW" altLang="en-US" b="1" dirty="0"/>
              <a:t>性 </a:t>
            </a:r>
            <a:r>
              <a:rPr lang="en-US" altLang="zh-TW" b="1" dirty="0"/>
              <a:t>(definiteness)</a:t>
            </a:r>
            <a:r>
              <a:rPr lang="zh-TW" altLang="en-US" b="1" dirty="0"/>
              <a:t>：</a:t>
            </a:r>
            <a:r>
              <a:rPr lang="zh-TW" altLang="en-US" dirty="0"/>
              <a:t>每一個指令必須明確不混淆的。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b="1" dirty="0" smtClean="0"/>
              <a:t>有限</a:t>
            </a:r>
            <a:r>
              <a:rPr lang="zh-TW" altLang="en-US" b="1" dirty="0"/>
              <a:t>性 </a:t>
            </a:r>
            <a:r>
              <a:rPr lang="en-US" altLang="zh-TW" b="1" dirty="0"/>
              <a:t>(finiteness)</a:t>
            </a:r>
            <a:r>
              <a:rPr lang="zh-TW" altLang="en-US" b="1" dirty="0"/>
              <a:t>：</a:t>
            </a:r>
            <a:r>
              <a:rPr lang="zh-TW" altLang="en-US" dirty="0"/>
              <a:t>演算法必須要在有限步驟內執行結束，</a:t>
            </a:r>
            <a:r>
              <a:rPr lang="zh-TW" altLang="en-US" dirty="0" smtClean="0"/>
              <a:t>不可有</a:t>
            </a:r>
            <a:r>
              <a:rPr lang="zh-TW" altLang="en-US" dirty="0"/>
              <a:t>無窮執行步驟的情形產生。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b="1" dirty="0" smtClean="0"/>
              <a:t>有效性 </a:t>
            </a:r>
            <a:r>
              <a:rPr lang="en-US" altLang="zh-TW" b="1" dirty="0"/>
              <a:t>(effectiveness)</a:t>
            </a:r>
            <a:r>
              <a:rPr lang="zh-TW" altLang="en-US" b="1" dirty="0"/>
              <a:t>：</a:t>
            </a:r>
            <a:r>
              <a:rPr lang="zh-TW" altLang="en-US" dirty="0"/>
              <a:t>又稱可行性，每一個指令都是可以透過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81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4" y="1491631"/>
            <a:ext cx="6619875" cy="3479006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9" y="1491631"/>
            <a:ext cx="7362825" cy="347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48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1-3-2 Big-O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033464" y="1594355"/>
            <a:ext cx="7077075" cy="3378020"/>
            <a:chOff x="1033463" y="2125807"/>
            <a:chExt cx="7077075" cy="4504026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463" y="2125807"/>
              <a:ext cx="7077075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213" y="3362758"/>
              <a:ext cx="5743575" cy="3267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78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演算法的定義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66" y="1761660"/>
            <a:ext cx="8010525" cy="2135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51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演算法的定義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9" y="1653649"/>
            <a:ext cx="5991225" cy="210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56" y="3761055"/>
            <a:ext cx="1123950" cy="30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17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演算法的定義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4" y="1707654"/>
            <a:ext cx="62388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78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演算法的定義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869672"/>
            <a:ext cx="706755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15265-90A7-4B83-8066-FD2AA295298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12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160</TotalTime>
  <Words>706</Words>
  <Application>Microsoft Office PowerPoint</Application>
  <PresentationFormat>如螢幕大小 (16:9)</PresentationFormat>
  <Paragraphs>144</Paragraphs>
  <Slides>52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3" baseType="lpstr">
      <vt:lpstr>公正</vt:lpstr>
      <vt:lpstr>Chapter 1</vt:lpstr>
      <vt:lpstr>前言</vt:lpstr>
      <vt:lpstr>1-1 資料結構的定義</vt:lpstr>
      <vt:lpstr>1-1 資料結構的定義</vt:lpstr>
      <vt:lpstr>1-2 演算法的定義</vt:lpstr>
      <vt:lpstr>1-2 演算法的定義</vt:lpstr>
      <vt:lpstr>1-2 演算法的定義</vt:lpstr>
      <vt:lpstr>1-2 演算法的定義</vt:lpstr>
      <vt:lpstr>1-2 演算法的定義</vt:lpstr>
      <vt:lpstr>1-3 程式的效能分析</vt:lpstr>
      <vt:lpstr>1-3 程式的效能分析</vt:lpstr>
      <vt:lpstr>1-3 程式的效能分析</vt:lpstr>
      <vt:lpstr>1-3 程式的效能分析</vt:lpstr>
      <vt:lpstr>1-3 程式的效能分析</vt:lpstr>
      <vt:lpstr>1-3 程式的效能分析</vt:lpstr>
      <vt:lpstr>1-3-1 頻率計數</vt:lpstr>
      <vt:lpstr>1-3-1 頻率計數</vt:lpstr>
      <vt:lpstr>1-3-1 頻率計數</vt:lpstr>
      <vt:lpstr>1-3-1 頻率計數</vt:lpstr>
      <vt:lpstr>1-3-1 頻率計數</vt:lpstr>
      <vt:lpstr>1-3-1 頻率計數</vt:lpstr>
      <vt:lpstr>1-3-1 頻率計數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  <vt:lpstr>1-3-2 Big-O 函數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Austin</dc:creator>
  <cp:lastModifiedBy>Owner</cp:lastModifiedBy>
  <cp:revision>18</cp:revision>
  <dcterms:created xsi:type="dcterms:W3CDTF">2014-05-29T02:12:37Z</dcterms:created>
  <dcterms:modified xsi:type="dcterms:W3CDTF">2018-09-09T16:00:05Z</dcterms:modified>
</cp:coreProperties>
</file>